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21"/>
  </p:notesMasterIdLst>
  <p:sldIdLst>
    <p:sldId id="280" r:id="rId4"/>
    <p:sldId id="281" r:id="rId5"/>
    <p:sldId id="282" r:id="rId6"/>
    <p:sldId id="278" r:id="rId7"/>
    <p:sldId id="279" r:id="rId8"/>
    <p:sldId id="257" r:id="rId9"/>
    <p:sldId id="275" r:id="rId10"/>
    <p:sldId id="277" r:id="rId11"/>
    <p:sldId id="276" r:id="rId12"/>
    <p:sldId id="259" r:id="rId13"/>
    <p:sldId id="260" r:id="rId14"/>
    <p:sldId id="261" r:id="rId15"/>
    <p:sldId id="262" r:id="rId16"/>
    <p:sldId id="269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654D8-8BCA-4EE9-95A4-93CDACF91635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EBB981-7781-466F-BC3C-56373F2EE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25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0AD047-076D-4EF0-B22F-DB3B40DFCD8B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B2AC0A-42DC-4DE2-88F0-0F4ECC221639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F5E0A2-150D-4EE5-A643-8AD3D2C0A3F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C9C9D-E6BA-476E-9F09-04FA95520F8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C4D19E-EA70-4BCF-9B5B-8C6C91DF74B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413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8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93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86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5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7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06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583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44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23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4128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E881F-3949-4B9B-9CFE-8355542749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637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0BD6ED9-B7B6-4C0C-B95D-456FF5B0D6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5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39D"/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39D"/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222D6-BDB9-4822-91FC-99F05416DC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850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22A9-6220-467C-B977-21A43975BE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5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3BEDC-158F-47B9-823B-BEF8EDF51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54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88D8F9-3E08-4D0B-9A12-7C4B1109A4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0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2CFB1-C4BA-4709-A2E7-45CA321F25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2050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Straight Connector 1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Straight Connector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Straight Connector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4C40574-A25E-487F-8FA6-BCBC4DCE30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18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traight Connector 1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traight Connector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B4AE7A-1B20-4888-A392-D83D49E327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955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E4E84-3A8A-477B-B5DB-D25ED38C6C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76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F9E10-22B1-46DF-9B66-ACB8C95B7F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200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95FAB-FF91-47CC-ACD8-8457CA55E5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387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B9BBB-932B-49B5-8048-51F04ADF62F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742275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08E5E-6BB6-462A-9ECD-8B10D4A77A5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45944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1AFFE7-361B-4E0D-BD53-04DCDA8D3CA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21958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16D9F-CAAD-4CFB-B9BB-4C27562E75F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635499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9CEC65-CD71-47AD-8B09-2C18F17F3AC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968055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F9B72-984C-4007-9425-21BF1856AA1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879798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EC837-2D15-472E-8B78-3DE66E0E997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786728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D0D43-70A6-47F2-B377-0E7E942F6A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531537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BF1B3-30C9-4DA1-9E0E-BB6ADE124FA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227595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C11A7-B092-4B3B-8A1F-670B4F654E2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047679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B70D1-1D98-4166-B3AB-72E4B035D0B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660818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1B05ACA-BB37-48C5-BADC-01705F5F4DB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24442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243E0-0ED1-496E-8C08-0D625269AD61}" type="datetimeFigureOut">
              <a:rPr lang="en-US" smtClean="0"/>
              <a:t>9/11/2016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38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480ADC-9C70-4E96-A791-6EC46457868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94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6C9CB3-AAE2-4389-9E86-BE4E3F1883D8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8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o%20hinh%20nguyen%20tu%20theo%20quan%20diem%20hien%20dai.pp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KIỂM TRA BÀI CŨ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err="1"/>
              <a:t>Câu</a:t>
            </a:r>
            <a:r>
              <a:rPr lang="en-US" sz="3600" dirty="0"/>
              <a:t> 1: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tử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gì</a:t>
            </a:r>
            <a:r>
              <a:rPr lang="en-US" sz="3600" dirty="0"/>
              <a:t>? </a:t>
            </a:r>
            <a:r>
              <a:rPr lang="en-US" sz="3600" dirty="0" err="1" smtClean="0"/>
              <a:t>Nguyên</a:t>
            </a:r>
            <a:r>
              <a:rPr lang="en-US" sz="3600" dirty="0" smtClean="0"/>
              <a:t> </a:t>
            </a:r>
            <a:r>
              <a:rPr lang="en-US" sz="3600" dirty="0" err="1" smtClean="0"/>
              <a:t>tử</a:t>
            </a:r>
            <a:r>
              <a:rPr lang="en-US" sz="3600" dirty="0" smtClean="0"/>
              <a:t> </a:t>
            </a:r>
            <a:r>
              <a:rPr lang="en-US" sz="3600" dirty="0" err="1" smtClean="0"/>
              <a:t>cấu</a:t>
            </a:r>
            <a:r>
              <a:rPr lang="en-US" sz="3600" dirty="0" smtClean="0"/>
              <a:t> </a:t>
            </a:r>
            <a:r>
              <a:rPr lang="en-US" sz="3600" dirty="0" err="1" smtClean="0"/>
              <a:t>tạo</a:t>
            </a:r>
            <a:r>
              <a:rPr lang="en-US" sz="3600" dirty="0" smtClean="0"/>
              <a:t> </a:t>
            </a:r>
            <a:r>
              <a:rPr lang="en-US" sz="3600" dirty="0" err="1" smtClean="0"/>
              <a:t>gồm</a:t>
            </a:r>
            <a:r>
              <a:rPr lang="en-US" sz="3600" dirty="0" smtClean="0"/>
              <a:t> </a:t>
            </a:r>
            <a:r>
              <a:rPr lang="en-US" sz="3600" dirty="0" err="1" smtClean="0"/>
              <a:t>mấy</a:t>
            </a:r>
            <a:r>
              <a:rPr lang="en-US" sz="3600" dirty="0" smtClean="0"/>
              <a:t> </a:t>
            </a:r>
            <a:r>
              <a:rPr lang="en-US" sz="3600" dirty="0" err="1" smtClean="0"/>
              <a:t>phần</a:t>
            </a:r>
            <a:r>
              <a:rPr lang="en-US" sz="3600" dirty="0" smtClean="0"/>
              <a:t>?</a:t>
            </a:r>
            <a:endParaRPr lang="en-US" sz="3600" dirty="0"/>
          </a:p>
          <a:p>
            <a:r>
              <a:rPr lang="en-US" sz="3600" dirty="0" err="1"/>
              <a:t>Câu</a:t>
            </a:r>
            <a:r>
              <a:rPr lang="en-US" sz="3600" dirty="0"/>
              <a:t> 2: Cho </a:t>
            </a:r>
            <a:r>
              <a:rPr lang="en-US" sz="3600" dirty="0" err="1"/>
              <a:t>biết</a:t>
            </a:r>
            <a:r>
              <a:rPr lang="en-US" sz="3600" dirty="0"/>
              <a:t> </a:t>
            </a:r>
            <a:r>
              <a:rPr lang="en-US" sz="3600" dirty="0" err="1"/>
              <a:t>mối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p, n, e, A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Z. Cho </a:t>
            </a:r>
            <a:r>
              <a:rPr lang="en-US" sz="3600" dirty="0" err="1"/>
              <a:t>ví</a:t>
            </a:r>
            <a:r>
              <a:rPr lang="en-US" sz="3600" dirty="0"/>
              <a:t> </a:t>
            </a:r>
            <a:r>
              <a:rPr lang="en-US" sz="3600" dirty="0" err="1"/>
              <a:t>dụ</a:t>
            </a:r>
            <a:r>
              <a:rPr lang="en-US" sz="3600" dirty="0"/>
              <a:t> minh </a:t>
            </a:r>
            <a:r>
              <a:rPr lang="en-US" sz="3600" dirty="0" err="1"/>
              <a:t>họa</a:t>
            </a:r>
            <a:r>
              <a:rPr lang="en-US" sz="3600" dirty="0"/>
              <a:t>?</a:t>
            </a:r>
          </a:p>
          <a:p>
            <a:r>
              <a:rPr lang="es-AR" sz="3600" dirty="0" err="1"/>
              <a:t>Câu</a:t>
            </a:r>
            <a:r>
              <a:rPr lang="es-AR" sz="3600" dirty="0"/>
              <a:t> 3: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hai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bền</a:t>
            </a:r>
            <a:r>
              <a:rPr lang="en-US" sz="3600" dirty="0"/>
              <a:t> </a:t>
            </a:r>
            <a:r>
              <a:rPr lang="en-US" sz="3600" dirty="0" err="1"/>
              <a:t>chiếm</a:t>
            </a:r>
            <a:r>
              <a:rPr lang="en-US" sz="3600" dirty="0"/>
              <a:t> 27%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baseline="30000" dirty="0"/>
              <a:t>63</a:t>
            </a:r>
            <a:r>
              <a:rPr lang="en-US" sz="3600" baseline="-25000" dirty="0"/>
              <a:t>29</a:t>
            </a:r>
            <a:r>
              <a:rPr lang="en-US" sz="3600" dirty="0"/>
              <a:t>Cu </a:t>
            </a:r>
            <a:r>
              <a:rPr lang="en-US" sz="3600" dirty="0" err="1"/>
              <a:t>chiếm</a:t>
            </a:r>
            <a:r>
              <a:rPr lang="en-US" sz="3600" dirty="0"/>
              <a:t> 73%.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tử</a:t>
            </a:r>
            <a:r>
              <a:rPr lang="en-US" sz="3600" dirty="0"/>
              <a:t> </a:t>
            </a:r>
            <a:r>
              <a:rPr lang="en-US" sz="3600" dirty="0" err="1"/>
              <a:t>khối</a:t>
            </a:r>
            <a:r>
              <a:rPr lang="en-US" sz="3600" dirty="0"/>
              <a:t> </a:t>
            </a:r>
            <a:r>
              <a:rPr lang="en-US" sz="3600" dirty="0" err="1"/>
              <a:t>trung</a:t>
            </a:r>
            <a:r>
              <a:rPr lang="en-US" sz="3600" dirty="0"/>
              <a:t> </a:t>
            </a:r>
            <a:r>
              <a:rPr lang="en-US" sz="3600" dirty="0" err="1"/>
              <a:t>bình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?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30539262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229600" cy="5745163"/>
          </a:xfrm>
        </p:spPr>
        <p:txBody>
          <a:bodyPr/>
          <a:lstStyle/>
          <a:p>
            <a:r>
              <a:rPr lang="en-US" b="1" dirty="0" err="1"/>
              <a:t>Câu</a:t>
            </a:r>
            <a:r>
              <a:rPr lang="en-US" b="1" dirty="0"/>
              <a:t> 1</a:t>
            </a:r>
            <a:r>
              <a:rPr lang="en-US" dirty="0"/>
              <a:t>: </a:t>
            </a:r>
          </a:p>
          <a:p>
            <a:r>
              <a:rPr lang="en-US" dirty="0"/>
              <a:t>-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.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proton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, </a:t>
            </a:r>
            <a:r>
              <a:rPr lang="en-US" dirty="0" err="1"/>
              <a:t>nơtron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electron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.</a:t>
            </a:r>
          </a:p>
          <a:p>
            <a:r>
              <a:rPr lang="en-US" b="1" dirty="0" err="1"/>
              <a:t>Câu</a:t>
            </a:r>
            <a:r>
              <a:rPr lang="en-US" b="1" dirty="0"/>
              <a:t> 2: 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Z = </a:t>
            </a:r>
            <a:r>
              <a:rPr lang="en-US" dirty="0" err="1"/>
              <a:t>số</a:t>
            </a:r>
            <a:r>
              <a:rPr lang="en-US" dirty="0"/>
              <a:t> proton = </a:t>
            </a:r>
            <a:r>
              <a:rPr lang="en-US" dirty="0" err="1"/>
              <a:t>số</a:t>
            </a:r>
            <a:r>
              <a:rPr lang="en-US" dirty="0"/>
              <a:t> electron.</a:t>
            </a:r>
          </a:p>
          <a:p>
            <a:r>
              <a:rPr lang="en-US" dirty="0"/>
              <a:t>- A = Z + N</a:t>
            </a:r>
          </a:p>
          <a:p>
            <a:r>
              <a:rPr lang="en-US" dirty="0"/>
              <a:t>-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Z,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724712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70" y="1295400"/>
            <a:ext cx="1005853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000692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981200" y="457200"/>
            <a:ext cx="586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447800" y="533400"/>
            <a:ext cx="6096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600" b="1">
                <a:solidFill>
                  <a:srgbClr val="333399"/>
                </a:solidFill>
                <a:latin typeface="Times New Roman" pitchFamily="18" charset="0"/>
              </a:rPr>
              <a:t>Nguyên tử có thành phần cấu tạo như thế nào?</a:t>
            </a:r>
          </a:p>
        </p:txBody>
      </p:sp>
      <p:sp>
        <p:nvSpPr>
          <p:cNvPr id="3077" name="Line 2"/>
          <p:cNvSpPr>
            <a:spLocks noChangeShapeType="1"/>
          </p:cNvSpPr>
          <p:nvPr/>
        </p:nvSpPr>
        <p:spPr bwMode="auto">
          <a:xfrm flipV="1">
            <a:off x="2895600" y="2819400"/>
            <a:ext cx="685800" cy="457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3"/>
          <p:cNvSpPr>
            <a:spLocks noChangeShapeType="1"/>
          </p:cNvSpPr>
          <p:nvPr/>
        </p:nvSpPr>
        <p:spPr bwMode="auto">
          <a:xfrm>
            <a:off x="2895600" y="3276600"/>
            <a:ext cx="762000" cy="533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9" name="Line 5"/>
          <p:cNvSpPr>
            <a:spLocks noChangeShapeType="1"/>
          </p:cNvSpPr>
          <p:nvPr/>
        </p:nvSpPr>
        <p:spPr bwMode="auto">
          <a:xfrm flipV="1">
            <a:off x="6096000" y="2438400"/>
            <a:ext cx="45720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80" name="Line 6"/>
          <p:cNvSpPr>
            <a:spLocks noChangeShapeType="1"/>
          </p:cNvSpPr>
          <p:nvPr/>
        </p:nvSpPr>
        <p:spPr bwMode="auto">
          <a:xfrm>
            <a:off x="6096000" y="2667000"/>
            <a:ext cx="45720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81" name="TextBox 33"/>
          <p:cNvSpPr txBox="1">
            <a:spLocks noChangeArrowheads="1"/>
          </p:cNvSpPr>
          <p:nvPr/>
        </p:nvSpPr>
        <p:spPr bwMode="auto">
          <a:xfrm>
            <a:off x="457200" y="2895600"/>
            <a:ext cx="24558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Nguyên tử</a:t>
            </a: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(trung hòa về điện)</a:t>
            </a:r>
          </a:p>
        </p:txBody>
      </p:sp>
      <p:sp>
        <p:nvSpPr>
          <p:cNvPr id="3082" name="TextBox 34"/>
          <p:cNvSpPr txBox="1">
            <a:spLocks noChangeArrowheads="1"/>
          </p:cNvSpPr>
          <p:nvPr/>
        </p:nvSpPr>
        <p:spPr bwMode="auto">
          <a:xfrm>
            <a:off x="3505200" y="2438400"/>
            <a:ext cx="2819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Hạt nhân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 mang điện tích dương)</a:t>
            </a:r>
          </a:p>
        </p:txBody>
      </p:sp>
      <p:sp>
        <p:nvSpPr>
          <p:cNvPr id="3083" name="TextBox 35"/>
          <p:cNvSpPr txBox="1">
            <a:spLocks noChangeArrowheads="1"/>
          </p:cNvSpPr>
          <p:nvPr/>
        </p:nvSpPr>
        <p:spPr bwMode="auto">
          <a:xfrm>
            <a:off x="3733800" y="3657600"/>
            <a:ext cx="3505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Lớp vỏ (gồm các electron mang điện tích âm)</a:t>
            </a:r>
          </a:p>
        </p:txBody>
      </p:sp>
      <p:sp>
        <p:nvSpPr>
          <p:cNvPr id="3084" name="TextBox 36"/>
          <p:cNvSpPr txBox="1">
            <a:spLocks noChangeArrowheads="1"/>
          </p:cNvSpPr>
          <p:nvPr/>
        </p:nvSpPr>
        <p:spPr bwMode="auto">
          <a:xfrm>
            <a:off x="6705600" y="2209800"/>
            <a:ext cx="1460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Proton (p)</a:t>
            </a:r>
          </a:p>
        </p:txBody>
      </p:sp>
      <p:sp>
        <p:nvSpPr>
          <p:cNvPr id="3085" name="TextBox 38"/>
          <p:cNvSpPr txBox="1">
            <a:spLocks noChangeArrowheads="1"/>
          </p:cNvSpPr>
          <p:nvPr/>
        </p:nvSpPr>
        <p:spPr bwMode="auto">
          <a:xfrm>
            <a:off x="6705600" y="2819400"/>
            <a:ext cx="1490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Nơtron (n)</a:t>
            </a:r>
          </a:p>
        </p:txBody>
      </p:sp>
    </p:spTree>
    <p:extLst>
      <p:ext uri="{BB962C8B-B14F-4D97-AF65-F5344CB8AC3E}">
        <p14:creationId xmlns:p14="http://schemas.microsoft.com/office/powerpoint/2010/main" val="210511285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6" grpId="1"/>
      <p:bldP spid="3077" grpId="0" animBg="1"/>
      <p:bldP spid="3078" grpId="0" animBg="1"/>
      <p:bldP spid="3079" grpId="0" animBg="1"/>
      <p:bldP spid="3080" grpId="0" animBg="1"/>
      <p:bldP spid="3081" grpId="0"/>
      <p:bldP spid="3082" grpId="0"/>
      <p:bldP spid="3083" grpId="0"/>
      <p:bldP spid="3084" grpId="0"/>
      <p:bldP spid="30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981200" y="457200"/>
            <a:ext cx="586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1" name="AutoShape 3"/>
          <p:cNvSpPr>
            <a:spLocks noChangeArrowheads="1"/>
          </p:cNvSpPr>
          <p:nvPr/>
        </p:nvSpPr>
        <p:spPr bwMode="auto">
          <a:xfrm>
            <a:off x="838200" y="152400"/>
            <a:ext cx="7620000" cy="4800600"/>
          </a:xfrm>
          <a:prstGeom prst="cloudCallout">
            <a:avLst>
              <a:gd name="adj1" fmla="val -70625"/>
              <a:gd name="adj2" fmla="val 89185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 i="1">
                <a:solidFill>
                  <a:srgbClr val="0033CC"/>
                </a:solidFill>
                <a:latin typeface="Times New Roman" pitchFamily="18" charset="0"/>
              </a:rPr>
              <a:t> </a:t>
            </a:r>
            <a:r>
              <a:rPr lang="en-US" sz="3600" b="1" i="1" u="sng">
                <a:solidFill>
                  <a:srgbClr val="0033CC"/>
                </a:solidFill>
                <a:latin typeface="Times New Roman" pitchFamily="18" charset="0"/>
              </a:rPr>
              <a:t>BÀI 4 :</a:t>
            </a:r>
            <a:endParaRPr lang="en-US" sz="3600" b="1" u="sng">
              <a:solidFill>
                <a:srgbClr val="FF0000"/>
              </a:solidFill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600" b="1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4400" b="1">
                <a:solidFill>
                  <a:srgbClr val="FF0000"/>
                </a:solidFill>
                <a:latin typeface="Times New Roman" pitchFamily="18" charset="0"/>
              </a:rPr>
              <a:t>CẤU TẠO VỎ     NGUYÊN TỬ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81000" y="533400"/>
            <a:ext cx="198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60213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470025"/>
          </a:xfrm>
        </p:spPr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8000" b="1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BÀI 4</a:t>
            </a:r>
            <a:endParaRPr lang="en-US" sz="8000" b="1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514600"/>
            <a:ext cx="9144000" cy="2286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CẤU TẠO VỎ NGUYÊN TỬ</a:t>
            </a:r>
            <a:endParaRPr lang="en-US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2" name="Picture 3" descr="atom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657600"/>
            <a:ext cx="25384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391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r>
              <a:rPr lang="en-US" dirty="0" smtClean="0"/>
              <a:t>- </a:t>
            </a:r>
            <a:r>
              <a:rPr lang="en-US" sz="4000" dirty="0" err="1" smtClean="0"/>
              <a:t>Nghiên</a:t>
            </a:r>
            <a:r>
              <a:rPr lang="en-US" sz="4000" dirty="0" smtClean="0"/>
              <a:t> </a:t>
            </a:r>
            <a:r>
              <a:rPr lang="en-US" sz="4000" dirty="0" err="1" smtClean="0"/>
              <a:t>cứu</a:t>
            </a:r>
            <a:r>
              <a:rPr lang="en-US" sz="4000" dirty="0" smtClean="0"/>
              <a:t> SGK </a:t>
            </a:r>
            <a:r>
              <a:rPr lang="en-US" sz="4000" dirty="0" err="1" smtClean="0"/>
              <a:t>và</a:t>
            </a:r>
            <a:r>
              <a:rPr lang="en-US" sz="4000" dirty="0" smtClean="0"/>
              <a:t> </a:t>
            </a:r>
            <a:r>
              <a:rPr lang="en-US" sz="4000" dirty="0" err="1" smtClean="0"/>
              <a:t>mô</a:t>
            </a:r>
            <a:r>
              <a:rPr lang="en-US" sz="4000" dirty="0" smtClean="0"/>
              <a:t> </a:t>
            </a:r>
            <a:r>
              <a:rPr lang="en-US" sz="4000" dirty="0" err="1" smtClean="0"/>
              <a:t>tả</a:t>
            </a:r>
            <a:r>
              <a:rPr lang="en-US" sz="4000" dirty="0" smtClean="0"/>
              <a:t> </a:t>
            </a:r>
            <a:r>
              <a:rPr lang="en-US" sz="4000" dirty="0" err="1" smtClean="0"/>
              <a:t>hình</a:t>
            </a:r>
            <a:r>
              <a:rPr lang="en-US" sz="4000" dirty="0" smtClean="0"/>
              <a:t> </a:t>
            </a:r>
            <a:r>
              <a:rPr lang="en-US" sz="4000" dirty="0" err="1" smtClean="0"/>
              <a:t>mẫu</a:t>
            </a:r>
            <a:r>
              <a:rPr lang="en-US" sz="4000" dirty="0" smtClean="0"/>
              <a:t> </a:t>
            </a:r>
            <a:r>
              <a:rPr lang="en-US" sz="4000" dirty="0" err="1" smtClean="0"/>
              <a:t>hành</a:t>
            </a:r>
            <a:r>
              <a:rPr lang="en-US" sz="4000" dirty="0" smtClean="0"/>
              <a:t> </a:t>
            </a:r>
            <a:r>
              <a:rPr lang="en-US" sz="4000" dirty="0" err="1" smtClean="0"/>
              <a:t>tinh</a:t>
            </a:r>
            <a:r>
              <a:rPr lang="en-US" sz="4000" dirty="0" smtClean="0"/>
              <a:t> </a:t>
            </a:r>
            <a:r>
              <a:rPr lang="en-US" sz="4000" dirty="0" err="1" smtClean="0"/>
              <a:t>nguyên</a:t>
            </a:r>
            <a:r>
              <a:rPr lang="en-US" sz="4000" dirty="0" smtClean="0"/>
              <a:t> </a:t>
            </a:r>
            <a:r>
              <a:rPr lang="en-US" sz="4000" dirty="0" err="1" smtClean="0"/>
              <a:t>tử</a:t>
            </a:r>
            <a:r>
              <a:rPr lang="en-US" sz="4000" dirty="0" smtClean="0"/>
              <a:t> </a:t>
            </a:r>
            <a:r>
              <a:rPr lang="en-US" sz="4000" dirty="0" err="1" smtClean="0"/>
              <a:t>của</a:t>
            </a:r>
            <a:r>
              <a:rPr lang="en-US" sz="4000" dirty="0" smtClean="0"/>
              <a:t>  </a:t>
            </a:r>
            <a:r>
              <a:rPr lang="en-US" sz="4000" dirty="0" err="1" smtClean="0"/>
              <a:t>Rơ</a:t>
            </a:r>
            <a:r>
              <a:rPr lang="en-US" sz="4000" dirty="0" smtClean="0"/>
              <a:t>-</a:t>
            </a:r>
            <a:r>
              <a:rPr lang="en-US" sz="4000" dirty="0" err="1" smtClean="0"/>
              <a:t>dơ</a:t>
            </a:r>
            <a:r>
              <a:rPr lang="en-US" sz="4000" dirty="0" smtClean="0"/>
              <a:t>-pho, Bohr </a:t>
            </a:r>
            <a:r>
              <a:rPr lang="en-US" sz="4000" dirty="0" err="1" smtClean="0"/>
              <a:t>và</a:t>
            </a:r>
            <a:r>
              <a:rPr lang="en-US" sz="4000" dirty="0" smtClean="0"/>
              <a:t> </a:t>
            </a:r>
            <a:r>
              <a:rPr lang="en-US" sz="4000" dirty="0" err="1" smtClean="0"/>
              <a:t>Zom-mơ-phel</a:t>
            </a:r>
            <a:endParaRPr lang="en-US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90" y="228600"/>
            <a:ext cx="851058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5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6" name="Picture 4" descr="mo hinh ngtư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67818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923925" y="304800"/>
            <a:ext cx="7086600" cy="762000"/>
          </a:xfrm>
        </p:spPr>
        <p:txBody>
          <a:bodyPr/>
          <a:lstStyle/>
          <a:p>
            <a:pPr eaLnBrk="1" hangingPunct="1"/>
            <a:r>
              <a:rPr lang="en-US" sz="2800" b="1" smtClean="0"/>
              <a:t>               Mô hình nguyên tử</a:t>
            </a:r>
          </a:p>
        </p:txBody>
      </p:sp>
    </p:spTree>
    <p:extLst>
      <p:ext uri="{BB962C8B-B14F-4D97-AF65-F5344CB8AC3E}">
        <p14:creationId xmlns:p14="http://schemas.microsoft.com/office/powerpoint/2010/main" val="2990891065"/>
      </p:ext>
    </p:extLst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algn="just"/>
            <a:r>
              <a:rPr lang="en-US" sz="4000" dirty="0" err="1" smtClean="0"/>
              <a:t>Kết</a:t>
            </a:r>
            <a:r>
              <a:rPr lang="en-US" sz="4000" dirty="0" smtClean="0"/>
              <a:t> </a:t>
            </a:r>
            <a:r>
              <a:rPr lang="en-US" sz="4000" dirty="0" err="1" smtClean="0"/>
              <a:t>luận</a:t>
            </a:r>
            <a:r>
              <a:rPr lang="en-US" sz="4000" dirty="0" smtClean="0"/>
              <a:t>: </a:t>
            </a:r>
            <a:r>
              <a:rPr lang="en-US" sz="4000" dirty="0" err="1" smtClean="0"/>
              <a:t>Các</a:t>
            </a:r>
            <a:r>
              <a:rPr lang="en-US" sz="4000" dirty="0" smtClean="0"/>
              <a:t> electron </a:t>
            </a:r>
            <a:r>
              <a:rPr lang="en-US" sz="4000" dirty="0" err="1" smtClean="0"/>
              <a:t>chuyển</a:t>
            </a:r>
            <a:r>
              <a:rPr lang="en-US" sz="4000" dirty="0" smtClean="0"/>
              <a:t> </a:t>
            </a:r>
            <a:r>
              <a:rPr lang="en-US" sz="4000" dirty="0" err="1" smtClean="0"/>
              <a:t>động</a:t>
            </a:r>
            <a:r>
              <a:rPr lang="en-US" sz="4000" dirty="0" smtClean="0"/>
              <a:t> </a:t>
            </a:r>
            <a:r>
              <a:rPr lang="en-US" sz="4000" dirty="0" err="1" smtClean="0"/>
              <a:t>rất</a:t>
            </a:r>
            <a:r>
              <a:rPr lang="en-US" sz="4000" dirty="0" smtClean="0"/>
              <a:t> </a:t>
            </a:r>
            <a:r>
              <a:rPr lang="en-US" sz="4000" dirty="0" err="1" smtClean="0"/>
              <a:t>nhanh</a:t>
            </a:r>
            <a:r>
              <a:rPr lang="en-US" sz="4000" dirty="0" smtClean="0"/>
              <a:t>  (</a:t>
            </a:r>
            <a:r>
              <a:rPr lang="en-US" sz="4000" dirty="0" err="1" smtClean="0"/>
              <a:t>tốc</a:t>
            </a:r>
            <a:r>
              <a:rPr lang="en-US" sz="4000" dirty="0" smtClean="0"/>
              <a:t> </a:t>
            </a:r>
            <a:r>
              <a:rPr lang="en-US" sz="4000" dirty="0" err="1" smtClean="0"/>
              <a:t>độ</a:t>
            </a:r>
            <a:r>
              <a:rPr lang="en-US" sz="4000" dirty="0" smtClean="0"/>
              <a:t> </a:t>
            </a:r>
            <a:r>
              <a:rPr lang="en-US" sz="4000" dirty="0" err="1" smtClean="0"/>
              <a:t>hàng</a:t>
            </a:r>
            <a:r>
              <a:rPr lang="en-US" sz="4000" dirty="0" smtClean="0"/>
              <a:t> </a:t>
            </a:r>
            <a:r>
              <a:rPr lang="en-US" sz="4000" dirty="0" err="1" smtClean="0"/>
              <a:t>ngàn</a:t>
            </a:r>
            <a:r>
              <a:rPr lang="en-US" sz="4000" dirty="0" smtClean="0"/>
              <a:t> Km/s) </a:t>
            </a:r>
            <a:r>
              <a:rPr lang="en-US" sz="4000" dirty="0" err="1" smtClean="0"/>
              <a:t>xung</a:t>
            </a:r>
            <a:r>
              <a:rPr lang="en-US" sz="4000" dirty="0" smtClean="0"/>
              <a:t> </a:t>
            </a:r>
            <a:r>
              <a:rPr lang="en-US" sz="4000" dirty="0" err="1" smtClean="0"/>
              <a:t>quanh</a:t>
            </a:r>
            <a:r>
              <a:rPr lang="en-US" sz="4000" dirty="0" smtClean="0"/>
              <a:t> </a:t>
            </a:r>
            <a:r>
              <a:rPr lang="en-US" sz="4000" dirty="0" err="1" smtClean="0"/>
              <a:t>hạt</a:t>
            </a:r>
            <a:r>
              <a:rPr lang="en-US" sz="4000" dirty="0" smtClean="0"/>
              <a:t> </a:t>
            </a:r>
            <a:r>
              <a:rPr lang="en-US" sz="4000" dirty="0" err="1" smtClean="0"/>
              <a:t>nhân</a:t>
            </a:r>
            <a:r>
              <a:rPr lang="en-US" sz="4000" dirty="0" smtClean="0"/>
              <a:t> </a:t>
            </a:r>
            <a:r>
              <a:rPr lang="en-US" sz="4000" dirty="0" err="1" smtClean="0"/>
              <a:t>không</a:t>
            </a:r>
            <a:r>
              <a:rPr lang="en-US" sz="4000" dirty="0" smtClean="0"/>
              <a:t> </a:t>
            </a:r>
            <a:r>
              <a:rPr lang="en-US" sz="4000" dirty="0" err="1" smtClean="0"/>
              <a:t>theo</a:t>
            </a:r>
            <a:r>
              <a:rPr lang="en-US" sz="4000" dirty="0" smtClean="0"/>
              <a:t> </a:t>
            </a:r>
            <a:r>
              <a:rPr lang="en-US" sz="4000" dirty="0" err="1" smtClean="0"/>
              <a:t>quỹ</a:t>
            </a:r>
            <a:r>
              <a:rPr lang="en-US" sz="4000" dirty="0" smtClean="0"/>
              <a:t> </a:t>
            </a:r>
            <a:r>
              <a:rPr lang="en-US" sz="4000" dirty="0" err="1" smtClean="0"/>
              <a:t>đạo</a:t>
            </a:r>
            <a:r>
              <a:rPr lang="en-US" sz="4000" dirty="0" smtClean="0"/>
              <a:t> </a:t>
            </a:r>
            <a:r>
              <a:rPr lang="en-US" sz="4000" dirty="0" err="1" smtClean="0"/>
              <a:t>tạo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vỏ</a:t>
            </a:r>
            <a:r>
              <a:rPr lang="en-US" sz="4000" dirty="0" smtClean="0"/>
              <a:t> </a:t>
            </a:r>
            <a:r>
              <a:rPr lang="en-US" sz="4000" dirty="0" err="1" smtClean="0"/>
              <a:t>nguyên</a:t>
            </a:r>
            <a:r>
              <a:rPr lang="en-US" sz="4000" dirty="0" smtClean="0"/>
              <a:t> </a:t>
            </a:r>
            <a:r>
              <a:rPr lang="en-US" sz="4000" dirty="0" err="1" smtClean="0"/>
              <a:t>tử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  <a:hlinkClick r:id="rId2" action="ppaction://hlinkpres?slideindex=1&amp;slidetitle="/>
              </a:rPr>
              <a:t>I. SỰ CHUYỂN ĐỘNG CỦA CÁC ELECTRON TRONG NGUYÊN TỬ</a:t>
            </a:r>
            <a:endParaRPr lang="en-US" sz="3600" b="1" dirty="0">
              <a:latin typeface="Times New Roman" pitchFamily="18" charset="0"/>
              <a:cs typeface="Times New Roman" pitchFamily="18" charset="0"/>
              <a:hlinkClick r:id="rId2" action="ppaction://hlinkpres?slideindex=1&amp;slidetitle="/>
            </a:endParaRPr>
          </a:p>
        </p:txBody>
      </p:sp>
    </p:spTree>
    <p:extLst>
      <p:ext uri="{BB962C8B-B14F-4D97-AF65-F5344CB8AC3E}">
        <p14:creationId xmlns:p14="http://schemas.microsoft.com/office/powerpoint/2010/main" val="158547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334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26670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1.Lớp electron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Content Placeholder 3" descr="lop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905000"/>
            <a:ext cx="60769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4876800" y="2286000"/>
            <a:ext cx="2743200" cy="1066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876800" y="2133600"/>
            <a:ext cx="3200400" cy="1600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56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334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26670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1.Lớp electron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438400"/>
            <a:ext cx="8229600" cy="9144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5" name="Content Placeholder 2"/>
          <p:cNvSpPr txBox="1">
            <a:spLocks/>
          </p:cNvSpPr>
          <p:nvPr/>
        </p:nvSpPr>
        <p:spPr bwMode="auto">
          <a:xfrm>
            <a:off x="457200" y="3200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en-US" sz="3200" b="1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Các lớp electron được sắp xếp theo thứ tự mức năng lượng từ thấp đến cao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62000" y="4419600"/>
          <a:ext cx="6858000" cy="103632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447800"/>
                <a:gridCol w="1066800"/>
                <a:gridCol w="1143000"/>
                <a:gridCol w="1066800"/>
                <a:gridCol w="1066800"/>
                <a:gridCol w="1066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…..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……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7" name="Content Placeholder 2"/>
          <p:cNvSpPr txBox="1">
            <a:spLocks/>
          </p:cNvSpPr>
          <p:nvPr/>
        </p:nvSpPr>
        <p:spPr bwMode="auto">
          <a:xfrm>
            <a:off x="457200" y="5486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(n: Số thứ tự của lớp)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74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37338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2.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electron</a:t>
            </a:r>
            <a:endParaRPr lang="en-US" b="1" dirty="0">
              <a:latin typeface="Times New Roman" pitchFamily="18" charset="0"/>
              <a:cs typeface="Times New Roman" pitchFamily="18" charset="0"/>
              <a:hlinkClick r:id="rId2" action="ppaction://hlinksldjump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609600"/>
            <a:ext cx="82296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</a:p>
        </p:txBody>
      </p:sp>
      <p:pic>
        <p:nvPicPr>
          <p:cNvPr id="11" name="Picture 10" descr="phanlop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05000"/>
            <a:ext cx="6858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791200" y="2057400"/>
            <a:ext cx="2514600" cy="9144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562600" y="1447800"/>
            <a:ext cx="3429000" cy="1447800"/>
          </a:xfrm>
          <a:prstGeom prst="round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2133600"/>
            <a:ext cx="1600200" cy="1371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28600" y="2057400"/>
            <a:ext cx="2209800" cy="1524000"/>
          </a:xfrm>
          <a:prstGeom prst="round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19400" y="64008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962400" y="66294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477000" y="64770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514600" y="6432550"/>
            <a:ext cx="1371600" cy="381000"/>
          </a:xfrm>
          <a:prstGeom prst="round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181600" y="63246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900488" y="6400800"/>
            <a:ext cx="1281112" cy="4111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p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43513" y="6430963"/>
            <a:ext cx="1371600" cy="381000"/>
          </a:xfrm>
          <a:prstGeom prst="roundRect">
            <a:avLst/>
          </a:prstGeom>
          <a:solidFill>
            <a:srgbClr val="00CCFF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d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705600" y="6445250"/>
            <a:ext cx="1281113" cy="411163"/>
          </a:xfrm>
          <a:prstGeom prst="roundRect">
            <a:avLst/>
          </a:prstGeom>
          <a:solidFill>
            <a:srgbClr val="00FFFF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f</a:t>
            </a:r>
          </a:p>
        </p:txBody>
      </p:sp>
    </p:spTree>
    <p:extLst>
      <p:ext uri="{BB962C8B-B14F-4D97-AF65-F5344CB8AC3E}">
        <p14:creationId xmlns:p14="http://schemas.microsoft.com/office/powerpoint/2010/main" val="380532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338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2.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electron</a:t>
            </a:r>
            <a:endParaRPr lang="en-US" b="1" dirty="0">
              <a:latin typeface="Times New Roman" pitchFamily="18" charset="0"/>
              <a:cs typeface="Times New Roman" pitchFamily="18" charset="0"/>
              <a:hlinkClick r:id="rId2" action="ppaction://hlinksldjump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438400"/>
            <a:ext cx="8229600" cy="9144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s,p,d,f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292" name="Content Placeholder 2"/>
          <p:cNvSpPr txBox="1">
            <a:spLocks/>
          </p:cNvSpPr>
          <p:nvPr/>
        </p:nvSpPr>
        <p:spPr bwMode="auto">
          <a:xfrm>
            <a:off x="457200" y="3200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Số phân lớp trong mỗi lớp bằng số thứ tự của lớp đó.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04800" y="3962400"/>
          <a:ext cx="8534401" cy="103632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600200"/>
                <a:gridCol w="1447800"/>
                <a:gridCol w="1600200"/>
                <a:gridCol w="1905000"/>
                <a:gridCol w="19812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 (n=1)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L (n=2)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M (n=3)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 (n=4)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Phân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1s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2s,2p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3s,3p,3d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4s,4p,4d,4f.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457200" y="5486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- Electron ở phân lớp s,p,d,f gọi là electron s, p,d,f.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838200"/>
            <a:ext cx="82296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38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7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004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1: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Lớp M có mấy phân lớp?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2720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Một phân lớp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2619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Hai phân lớp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33400" y="3657600"/>
            <a:ext cx="250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Ba phân lớp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800600" y="3733800"/>
            <a:ext cx="2701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Bốn phân lớp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981200" y="43434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276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40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00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764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17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9718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7208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3: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Nguyên tử clo có Z=17, số electron  là?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35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96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18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3362325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17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72000" y="3362325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16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09800" y="44196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</p:spTree>
    <p:extLst>
      <p:ext uri="{BB962C8B-B14F-4D97-AF65-F5344CB8AC3E}">
        <p14:creationId xmlns:p14="http://schemas.microsoft.com/office/powerpoint/2010/main" val="35696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72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1242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9050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8224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4: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Nguyên tử clo có Z=17 có số  lớp electron  là?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1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782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2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3514725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3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72000" y="3514725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4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905000" y="48006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</p:spTree>
    <p:extLst>
      <p:ext uri="{BB962C8B-B14F-4D97-AF65-F5344CB8AC3E}">
        <p14:creationId xmlns:p14="http://schemas.microsoft.com/office/powerpoint/2010/main" val="362237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610600" cy="25146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1,2,3,4,5-sgk-trang22</a:t>
            </a:r>
          </a:p>
          <a:p>
            <a:pPr marL="228600" algn="just">
              <a:spcAft>
                <a:spcPts val="0"/>
              </a:spcAft>
            </a:pPr>
            <a:r>
              <a:rPr lang="en-US" sz="3600" dirty="0" err="1" smtClean="0">
                <a:effectLst/>
                <a:latin typeface="Times New Roman"/>
                <a:ea typeface="Times New Roman"/>
              </a:rPr>
              <a:t>Câu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1: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Nêu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sự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khác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nhau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của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các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electron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trên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cùng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1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phân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lớp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và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trên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cùng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1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lớp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?</a:t>
            </a:r>
          </a:p>
          <a:p>
            <a:pPr marL="228600" algn="just">
              <a:spcAft>
                <a:spcPts val="0"/>
              </a:spcAft>
            </a:pPr>
            <a:r>
              <a:rPr lang="en-US" sz="3600" dirty="0" err="1" smtClean="0">
                <a:effectLst/>
                <a:latin typeface="Times New Roman"/>
                <a:ea typeface="Times New Roman"/>
              </a:rPr>
              <a:t>Câu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2: Cho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kí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hiệu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nguyên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tử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sau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: </a:t>
            </a:r>
            <a:r>
              <a:rPr lang="en-US" sz="3600" baseline="30000" dirty="0" smtClean="0">
                <a:effectLst/>
                <a:latin typeface="Times New Roman"/>
                <a:ea typeface="Times New Roman"/>
              </a:rPr>
              <a:t>24</a:t>
            </a:r>
            <a:r>
              <a:rPr lang="en-US" sz="3600" baseline="-25000" dirty="0" smtClean="0">
                <a:effectLst/>
                <a:latin typeface="Times New Roman"/>
                <a:ea typeface="Times New Roman"/>
              </a:rPr>
              <a:t>12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X.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Tính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số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p, n, e, Z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của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nguyên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tố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trên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?</a:t>
            </a:r>
          </a:p>
          <a:p>
            <a:pPr marL="228600" algn="just">
              <a:spcAft>
                <a:spcPts val="0"/>
              </a:spcAft>
            </a:pPr>
            <a:r>
              <a:rPr lang="en-US" sz="3600" dirty="0" err="1" smtClean="0">
                <a:effectLst/>
                <a:latin typeface="Times New Roman"/>
                <a:ea typeface="Times New Roman"/>
              </a:rPr>
              <a:t>Câu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3: </a:t>
            </a:r>
            <a:r>
              <a:rPr lang="en-US" sz="3600" dirty="0" err="1" smtClean="0">
                <a:effectLst/>
                <a:latin typeface="Times New Roman"/>
                <a:ea typeface="Times New Roman"/>
              </a:rPr>
              <a:t>Bài</a:t>
            </a:r>
            <a:r>
              <a:rPr lang="en-US" sz="3600" dirty="0" smtClean="0">
                <a:effectLst/>
                <a:latin typeface="Times New Roman"/>
                <a:ea typeface="Times New Roman"/>
              </a:rPr>
              <a:t> 1, 2 SGK/ 22</a:t>
            </a:r>
            <a:endParaRPr lang="en-US" sz="3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057400" y="609600"/>
            <a:ext cx="5181600" cy="7620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nhà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52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678</Words>
  <Application>Microsoft Office PowerPoint</Application>
  <PresentationFormat>On-screen Show (4:3)</PresentationFormat>
  <Paragraphs>100</Paragraphs>
  <Slides>17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Office Theme</vt:lpstr>
      <vt:lpstr>Oriel</vt:lpstr>
      <vt:lpstr>Default Design</vt:lpstr>
      <vt:lpstr>KIỂM TRA BÀI CŨ</vt:lpstr>
      <vt:lpstr>PowerPoint Presentation</vt:lpstr>
      <vt:lpstr>PowerPoint Presentation</vt:lpstr>
      <vt:lpstr>PowerPoint Presentation</vt:lpstr>
      <vt:lpstr>PowerPoint Presentation</vt:lpstr>
      <vt:lpstr>BÀI 4</vt:lpstr>
      <vt:lpstr>PowerPoint Presentation</vt:lpstr>
      <vt:lpstr>PowerPoint Presentation</vt:lpstr>
      <vt:lpstr>I. SỰ CHUYỂN ĐỘNG CỦA CÁC ELECTRON TRONG NGUYÊN TỬ</vt:lpstr>
      <vt:lpstr>II. LỚP ELECTRON VÀ PHÂN LỚP ELECTRON</vt:lpstr>
      <vt:lpstr>II. LỚP ELECTRON VÀ PHÂN LỚP ELECTRON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4</dc:title>
  <dc:creator>PC</dc:creator>
  <cp:lastModifiedBy>PC</cp:lastModifiedBy>
  <cp:revision>4</cp:revision>
  <dcterms:created xsi:type="dcterms:W3CDTF">2016-09-07T15:35:17Z</dcterms:created>
  <dcterms:modified xsi:type="dcterms:W3CDTF">2016-09-11T14:47:45Z</dcterms:modified>
</cp:coreProperties>
</file>